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5" r:id="rId20"/>
    <p:sldId id="27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6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5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05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0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3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87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45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99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9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8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58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69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EDD51-2E46-4FE5-B989-EE5AF027B701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C1241-E835-4B88-9B44-41B9CBF118C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268760"/>
            <a:ext cx="7632848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L’EUROPA</a:t>
            </a:r>
          </a:p>
          <a:p>
            <a:pPr algn="ctr"/>
            <a:endParaRPr lang="it-IT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Corso di Operatore della ristorazione – servizi sala e bar, III annualità,   </a:t>
            </a:r>
            <a:r>
              <a:rPr lang="it-IT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a.f</a:t>
            </a: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2019-20. </a:t>
            </a:r>
            <a:endParaRPr lang="it-IT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Area </a:t>
            </a:r>
            <a:r>
              <a:rPr lang="it-IT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ssec</a:t>
            </a:r>
            <a:r>
              <a:rPr lang="it-IT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_ Tecla Rossini</a:t>
            </a:r>
            <a:endParaRPr lang="it-IT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1626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468560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II TAPPA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sz="3100" b="1" dirty="0" smtClean="0"/>
              <a:t>nasce la prima assemblea democratica sovrannazionale,</a:t>
            </a:r>
            <a:br>
              <a:rPr lang="it-IT" sz="3100" b="1" dirty="0" smtClean="0"/>
            </a:br>
            <a:r>
              <a:rPr lang="it-IT" sz="3100" b="1" dirty="0" smtClean="0"/>
              <a:t>il </a:t>
            </a:r>
            <a:r>
              <a:rPr lang="it-IT" sz="3100" b="1" dirty="0" smtClean="0">
                <a:solidFill>
                  <a:srgbClr val="FF0000"/>
                </a:solidFill>
              </a:rPr>
              <a:t>PARLAMENTO DI STRASBURGO</a:t>
            </a:r>
            <a:endParaRPr lang="it-IT" sz="31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1633"/>
            <a:ext cx="4897606" cy="367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9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pPr lvl="0" algn="l">
              <a:spcBef>
                <a:spcPct val="20000"/>
              </a:spcBef>
            </a:pPr>
            <a: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b="1" dirty="0" smtClean="0">
                <a:solidFill>
                  <a:prstClr val="black"/>
                </a:solidFill>
                <a:ea typeface="+mn-ea"/>
                <a:cs typeface="+mn-cs"/>
              </a:rPr>
              <a:t>1979:</a:t>
            </a:r>
            <a: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  <a:t>I </a:t>
            </a:r>
            <a: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  <a:t>membri UE decidono che:</a:t>
            </a:r>
            <a:b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  <a:t>l’uniformità economica non è sufficiente per l’integrazione dei paesi membri.</a:t>
            </a:r>
            <a:b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  <a:t>Servono</a:t>
            </a:r>
            <a: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  <a:br>
              <a:rPr lang="it-IT" sz="2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it-IT" sz="2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srgbClr val="00B0F0"/>
                </a:solidFill>
                <a:ea typeface="+mn-ea"/>
                <a:cs typeface="+mn-cs"/>
              </a:rPr>
              <a:t>ISTITUZIONI </a:t>
            </a:r>
            <a:r>
              <a:rPr lang="it-IT" sz="2800" dirty="0" smtClean="0">
                <a:solidFill>
                  <a:srgbClr val="00B0F0"/>
                </a:solidFill>
                <a:ea typeface="+mn-ea"/>
                <a:cs typeface="+mn-cs"/>
              </a:rPr>
              <a:t>DEMOCRATICHE</a:t>
            </a:r>
            <a:br>
              <a:rPr lang="it-IT" sz="2800" dirty="0" smtClean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srgbClr val="00B0F0"/>
                </a:solidFill>
                <a:ea typeface="+mn-ea"/>
                <a:cs typeface="+mn-cs"/>
              </a:rPr>
              <a:t/>
            </a:r>
            <a:br>
              <a:rPr lang="it-IT" sz="2800" dirty="0">
                <a:solidFill>
                  <a:srgbClr val="00B0F0"/>
                </a:solidFill>
                <a:ea typeface="+mn-ea"/>
                <a:cs typeface="+mn-cs"/>
              </a:rPr>
            </a:br>
            <a:r>
              <a:rPr lang="it-IT" sz="2800" dirty="0">
                <a:solidFill>
                  <a:srgbClr val="00B0F0"/>
                </a:solidFill>
                <a:ea typeface="+mn-ea"/>
                <a:cs typeface="+mn-cs"/>
              </a:rPr>
              <a:t>COINVOLGIMENTO DELL’OPINIONE PUBBLICA</a:t>
            </a:r>
            <a:br>
              <a:rPr lang="it-IT" sz="2800" dirty="0">
                <a:solidFill>
                  <a:srgbClr val="00B0F0"/>
                </a:solidFill>
                <a:ea typeface="+mn-ea"/>
                <a:cs typeface="+mn-cs"/>
              </a:rPr>
            </a:br>
            <a:endParaRPr lang="it-IT" sz="28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1982804" cy="212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536348" y="4293096"/>
            <a:ext cx="2746648" cy="2769171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0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III TAPPA</a:t>
            </a:r>
            <a:r>
              <a:rPr lang="it-IT" dirty="0" smtClean="0"/>
              <a:t>: </a:t>
            </a:r>
            <a:r>
              <a:rPr lang="it-IT" sz="3100" b="1" dirty="0" smtClean="0">
                <a:latin typeface="+mn-lt"/>
              </a:rPr>
              <a:t>nasce l’UE e la CITTADINANZA EUROPEA</a:t>
            </a:r>
            <a:br>
              <a:rPr lang="it-IT" sz="3100" b="1" dirty="0" smtClean="0">
                <a:latin typeface="+mn-lt"/>
              </a:rPr>
            </a:br>
            <a:r>
              <a:rPr lang="it-IT" sz="3100" b="1" dirty="0" smtClean="0">
                <a:latin typeface="+mn-lt"/>
              </a:rPr>
              <a:t>(1992 Trattato di </a:t>
            </a:r>
            <a:r>
              <a:rPr lang="it-IT" sz="3100" b="1" dirty="0" err="1" smtClean="0">
                <a:latin typeface="+mn-lt"/>
              </a:rPr>
              <a:t>Maastrich</a:t>
            </a:r>
            <a:r>
              <a:rPr lang="it-IT" sz="3100" b="1" dirty="0" smtClean="0">
                <a:latin typeface="+mn-lt"/>
              </a:rPr>
              <a:t>)</a:t>
            </a:r>
            <a:endParaRPr lang="it-IT" sz="3100" b="1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2077244"/>
            <a:ext cx="33337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Libera circolazione</a:t>
            </a:r>
          </a:p>
          <a:p>
            <a:pPr algn="ctr"/>
            <a:r>
              <a:rPr lang="it-IT" dirty="0" smtClean="0"/>
              <a:t>Delle merci</a:t>
            </a:r>
          </a:p>
          <a:p>
            <a:pPr algn="ctr"/>
            <a:r>
              <a:rPr lang="it-IT" dirty="0" smtClean="0"/>
              <a:t>Delle persone </a:t>
            </a:r>
          </a:p>
          <a:p>
            <a:pPr algn="ctr"/>
            <a:r>
              <a:rPr lang="it-IT" dirty="0" smtClean="0"/>
              <a:t>Dei capitali</a:t>
            </a:r>
          </a:p>
          <a:p>
            <a:pPr marL="0" indent="0" algn="ctr">
              <a:buNone/>
            </a:pPr>
            <a:r>
              <a:rPr lang="it-IT" dirty="0" smtClean="0"/>
              <a:t>fra i 12 stati firmatari di </a:t>
            </a:r>
            <a:r>
              <a:rPr lang="it-IT" dirty="0" err="1" smtClean="0"/>
              <a:t>Maastrich</a:t>
            </a:r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Nasce l’Unione Europea,</a:t>
            </a:r>
          </a:p>
          <a:p>
            <a:r>
              <a:rPr lang="it-IT" dirty="0" smtClean="0"/>
              <a:t>Nuova realtà politico - economica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3707904" y="3140968"/>
            <a:ext cx="1296144" cy="79208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6732240" y="5661248"/>
            <a:ext cx="18722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46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8352928" cy="4824536"/>
          </a:xfrm>
        </p:spPr>
        <p:txBody>
          <a:bodyPr>
            <a:normAutofit fontScale="92500"/>
          </a:bodyPr>
          <a:lstStyle/>
          <a:p>
            <a:r>
              <a:rPr lang="it-IT" sz="3600" dirty="0" smtClean="0">
                <a:solidFill>
                  <a:schemeClr val="tx1"/>
                </a:solidFill>
              </a:rPr>
              <a:t>L’</a:t>
            </a:r>
            <a:r>
              <a:rPr lang="it-IT" sz="3600" b="1" dirty="0" smtClean="0">
                <a:solidFill>
                  <a:schemeClr val="tx1"/>
                </a:solidFill>
              </a:rPr>
              <a:t>UE </a:t>
            </a:r>
            <a:r>
              <a:rPr lang="it-IT" sz="3600" dirty="0" smtClean="0">
                <a:solidFill>
                  <a:schemeClr val="tx1"/>
                </a:solidFill>
              </a:rPr>
              <a:t>definisce la </a:t>
            </a:r>
            <a:r>
              <a:rPr lang="it-IT" sz="3600" dirty="0" smtClean="0">
                <a:solidFill>
                  <a:srgbClr val="FF0000"/>
                </a:solidFill>
              </a:rPr>
              <a:t>CITTADINANZA DELL’UNIONE</a:t>
            </a:r>
            <a:r>
              <a:rPr lang="it-IT" sz="3600" dirty="0" smtClean="0">
                <a:solidFill>
                  <a:schemeClr val="tx1"/>
                </a:solidFill>
              </a:rPr>
              <a:t>:</a:t>
            </a:r>
          </a:p>
          <a:p>
            <a:r>
              <a:rPr lang="it-IT" sz="3600" dirty="0" smtClean="0">
                <a:solidFill>
                  <a:schemeClr val="tx1"/>
                </a:solidFill>
              </a:rPr>
              <a:t>cittadino dell’unione è </a:t>
            </a:r>
          </a:p>
          <a:p>
            <a:r>
              <a:rPr lang="it-IT" sz="3600" i="1" dirty="0" smtClean="0">
                <a:solidFill>
                  <a:schemeClr val="tx1"/>
                </a:solidFill>
              </a:rPr>
              <a:t>«ogni persona che abbia la cittadinanza di uno stato membro»</a:t>
            </a:r>
          </a:p>
          <a:p>
            <a:r>
              <a:rPr lang="it-IT" sz="3600" dirty="0" smtClean="0">
                <a:solidFill>
                  <a:schemeClr val="tx1"/>
                </a:solidFill>
              </a:rPr>
              <a:t>Quindi è libero di circolare, di soggiornare, di studiare, di lavorare, di votare e di essere eletto (Parlamento europeo), di presentare petizioni a livello europeo.</a:t>
            </a:r>
            <a:endParaRPr lang="it-IT" sz="3600" dirty="0">
              <a:solidFill>
                <a:schemeClr val="tx1"/>
              </a:solidFill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899592" y="116632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4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IV TAPPA</a:t>
            </a:r>
            <a:r>
              <a:rPr lang="it-IT" dirty="0" smtClean="0"/>
              <a:t>: </a:t>
            </a:r>
            <a:r>
              <a:rPr lang="it-IT" sz="3100" b="1" dirty="0" smtClean="0"/>
              <a:t>la moneta diventa unica</a:t>
            </a:r>
            <a:br>
              <a:rPr lang="it-IT" sz="3100" b="1" dirty="0" smtClean="0"/>
            </a:br>
            <a:r>
              <a:rPr lang="it-IT" sz="3100" b="1" dirty="0" smtClean="0"/>
              <a:t>(2002 nascita del Sistema monetario europeo)</a:t>
            </a:r>
            <a:endParaRPr lang="it-IT" sz="31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Eliminazione dei costi di cambio</a:t>
            </a:r>
          </a:p>
          <a:p>
            <a:r>
              <a:rPr lang="it-IT" dirty="0" smtClean="0"/>
              <a:t>Aumento della stabilità monetaria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smtClean="0"/>
              <a:t>Dal 1998 la </a:t>
            </a:r>
            <a:r>
              <a:rPr lang="it-IT" b="1" dirty="0" smtClean="0"/>
              <a:t>BCE</a:t>
            </a:r>
            <a:r>
              <a:rPr lang="it-IT" dirty="0" smtClean="0"/>
              <a:t> ha il compito</a:t>
            </a:r>
          </a:p>
          <a:p>
            <a:pPr marL="0" indent="0">
              <a:buNone/>
            </a:pPr>
            <a:r>
              <a:rPr lang="it-IT" dirty="0" smtClean="0"/>
              <a:t>di gestire la moneta unica</a:t>
            </a:r>
          </a:p>
          <a:p>
            <a:pPr marL="0" indent="0">
              <a:buNone/>
            </a:pPr>
            <a:r>
              <a:rPr lang="it-IT" dirty="0" smtClean="0"/>
              <a:t>di controllare la stabilità dei prezzi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3635896" y="1520788"/>
            <a:ext cx="151216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612" y="1772816"/>
            <a:ext cx="2368995" cy="272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2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Oggi gli stati della UE sono 27.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13 dicembre 2007: Trattato di Lisbona</a:t>
            </a:r>
          </a:p>
          <a:p>
            <a:endParaRPr lang="it-IT" dirty="0"/>
          </a:p>
          <a:p>
            <a:r>
              <a:rPr lang="it-IT" dirty="0" smtClean="0"/>
              <a:t>Dal 2000: </a:t>
            </a:r>
            <a:r>
              <a:rPr lang="it-IT" i="1" dirty="0" smtClean="0">
                <a:solidFill>
                  <a:srgbClr val="FF0000"/>
                </a:solidFill>
              </a:rPr>
              <a:t>Carta dei diritti fondamentali dell’Unione Europea.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Tutti gli stati membri </a:t>
            </a:r>
            <a:r>
              <a:rPr lang="it-IT" b="1" dirty="0" smtClean="0">
                <a:solidFill>
                  <a:srgbClr val="FF0000"/>
                </a:solidFill>
              </a:rPr>
              <a:t>devono impegnarsi a garantire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uno stato di diritto 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FF0000"/>
                </a:solidFill>
              </a:rPr>
              <a:t>la </a:t>
            </a:r>
            <a:r>
              <a:rPr lang="it-IT" b="1" dirty="0">
                <a:solidFill>
                  <a:srgbClr val="FF0000"/>
                </a:solidFill>
              </a:rPr>
              <a:t>democrazia</a:t>
            </a:r>
            <a:r>
              <a:rPr lang="it-IT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Sono stati inoltre introdotti, oltre ai diritti di dignità, libertà, uguaglianza, solidarietà, cittadinanza e giustizia,</a:t>
            </a:r>
          </a:p>
          <a:p>
            <a:pPr marL="0" indent="0">
              <a:buNone/>
            </a:pPr>
            <a:r>
              <a:rPr lang="it-IT" dirty="0" smtClean="0"/>
              <a:t>diritti relativi all’ambiente, alla tutela dei consumatori, alla protezione dei dati personali.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11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2009 Trattato di Lisbona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/>
              <a:t>Ha ripreso il percorso verso la creazione di una COSTITUZIONE EUROPEA: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Aumentando i poteri del PARLAMENTO EUROPEO</a:t>
            </a:r>
          </a:p>
          <a:p>
            <a:r>
              <a:rPr lang="it-IT" dirty="0" smtClean="0"/>
              <a:t>Introducendo il principio di SUSSIDIARIETÀ</a:t>
            </a:r>
          </a:p>
          <a:p>
            <a:r>
              <a:rPr lang="it-IT" dirty="0" smtClean="0"/>
              <a:t>Dando la possibilità agli stati di recedere dall’essere membri</a:t>
            </a:r>
          </a:p>
          <a:p>
            <a:r>
              <a:rPr lang="it-IT" dirty="0" smtClean="0"/>
              <a:t>Individuando un ALTO COMMISSARIO per gli affari esteri, la politica e la sicurezza </a:t>
            </a:r>
          </a:p>
          <a:p>
            <a:pPr marL="0" indent="0">
              <a:buNone/>
            </a:pP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755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CONSIGLIO DELL’UNIONE EUROPEA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5698976" cy="398904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Sede a Bruxelles</a:t>
            </a:r>
          </a:p>
          <a:p>
            <a:r>
              <a:rPr lang="it-IT" dirty="0" smtClean="0"/>
              <a:t>Composto dai rappresentanti di tutti i governi degli stati membri</a:t>
            </a:r>
          </a:p>
          <a:p>
            <a:r>
              <a:rPr lang="it-IT" dirty="0" smtClean="0"/>
              <a:t>Esercita il potere legislativo (con il Parlamento Europeo)</a:t>
            </a:r>
          </a:p>
          <a:p>
            <a:r>
              <a:rPr lang="it-IT" dirty="0" smtClean="0"/>
              <a:t>Prende decisioni in materia economica</a:t>
            </a:r>
          </a:p>
          <a:p>
            <a:r>
              <a:rPr lang="it-IT" dirty="0" smtClean="0"/>
              <a:t>Stringe accordi internazionali</a:t>
            </a:r>
          </a:p>
          <a:p>
            <a:r>
              <a:rPr lang="it-IT" dirty="0" smtClean="0"/>
              <a:t>Decide in materia di politica estera </a:t>
            </a:r>
          </a:p>
          <a:p>
            <a:pPr marL="0" indent="0">
              <a:buNone/>
            </a:pPr>
            <a:r>
              <a:rPr lang="it-IT" dirty="0" smtClean="0"/>
              <a:t>…</a:t>
            </a:r>
          </a:p>
          <a:p>
            <a:pPr marL="0" indent="0">
              <a:buNone/>
            </a:pPr>
            <a:r>
              <a:rPr lang="it-IT" dirty="0" smtClean="0"/>
              <a:t>Insomma, è l’istituzione più importante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417638"/>
            <a:ext cx="2228402" cy="14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48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Presidente della commissione europea: Ursula von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Leyn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337" y="1600200"/>
            <a:ext cx="339332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s’intende per Europa?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Un continente (regione delimitata da confini fisici)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/>
              <a:t>Un’unione di stati. In questo caso si parla di UNIONE EUROPEA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2740"/>
            <a:ext cx="3814763" cy="286226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01" y="3212975"/>
            <a:ext cx="2881429" cy="285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75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752257" cy="637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6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900608" y="158775"/>
            <a:ext cx="7772400" cy="1470025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UNIONE EUROPEA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4787846" cy="47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QUANDO?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fine della II guerra mondiale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Perché? 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427168" cy="2478261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it-IT" dirty="0" smtClean="0"/>
              <a:t>Costituire un MERCATO COMUNE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it-IT" dirty="0"/>
              <a:t>p</a:t>
            </a:r>
            <a:r>
              <a:rPr lang="it-IT" dirty="0" smtClean="0"/>
              <a:t>er garantire SVILUPPO e BENESSERE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4" y="3068960"/>
            <a:ext cx="4041775" cy="3951288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 algn="ctr">
              <a:buNone/>
            </a:pPr>
            <a:r>
              <a:rPr lang="it-IT" sz="4400" i="1" dirty="0" smtClean="0">
                <a:solidFill>
                  <a:srgbClr val="FF0000"/>
                </a:solidFill>
              </a:rPr>
              <a:t>Gli USA appoggiano</a:t>
            </a:r>
            <a:endParaRPr lang="it-IT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b="1" dirty="0" smtClean="0"/>
              <a:t>1951</a:t>
            </a:r>
            <a:r>
              <a:rPr lang="it-IT" sz="3600" dirty="0" smtClean="0"/>
              <a:t>: nascita di un </a:t>
            </a:r>
            <a:r>
              <a:rPr lang="it-IT" sz="3600" b="1" i="1" dirty="0" smtClean="0">
                <a:solidFill>
                  <a:srgbClr val="FF0000"/>
                </a:solidFill>
              </a:rPr>
              <a:t>governo sovrannazionale</a:t>
            </a:r>
            <a:br>
              <a:rPr lang="it-IT" sz="3600" b="1" i="1" dirty="0" smtClean="0">
                <a:solidFill>
                  <a:srgbClr val="FF0000"/>
                </a:solidFill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/>
              <a:t>1979</a:t>
            </a:r>
            <a:r>
              <a:rPr lang="it-IT" sz="3600" dirty="0" smtClean="0"/>
              <a:t>: nascita del </a:t>
            </a:r>
            <a:r>
              <a:rPr lang="it-IT" sz="3600" b="1" i="1" dirty="0" smtClean="0">
                <a:solidFill>
                  <a:srgbClr val="FF0000"/>
                </a:solidFill>
              </a:rPr>
              <a:t>Parlamento europeo</a:t>
            </a:r>
            <a:br>
              <a:rPr lang="it-IT" sz="3600" b="1" i="1" dirty="0" smtClean="0">
                <a:solidFill>
                  <a:srgbClr val="FF0000"/>
                </a:solidFill>
              </a:rPr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b="1" dirty="0" smtClean="0"/>
              <a:t>1992</a:t>
            </a:r>
            <a:r>
              <a:rPr lang="it-IT" sz="3600" dirty="0" smtClean="0"/>
              <a:t>: nascita della </a:t>
            </a:r>
            <a:r>
              <a:rPr lang="it-IT" sz="3600" b="1" dirty="0" smtClean="0">
                <a:solidFill>
                  <a:srgbClr val="FF0000"/>
                </a:solidFill>
              </a:rPr>
              <a:t>cittadinanza europea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it-IT" sz="3600" b="1" dirty="0" smtClean="0"/>
              <a:t>2002</a:t>
            </a:r>
            <a:r>
              <a:rPr lang="it-IT" sz="3600" dirty="0" smtClean="0"/>
              <a:t>: nascita del Sistema monetario europeo 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1"/>
            <a:endParaRPr lang="it-IT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54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 TAPPA</a:t>
            </a:r>
            <a:r>
              <a:rPr lang="it-IT" dirty="0" smtClean="0"/>
              <a:t>: </a:t>
            </a:r>
          </a:p>
          <a:p>
            <a:pPr marL="0" indent="0" algn="ctr">
              <a:buNone/>
            </a:pPr>
            <a:r>
              <a:rPr lang="it-IT" b="1" dirty="0" smtClean="0"/>
              <a:t>nasce un organismo di GOVERNO SOVRANNAZIONALE</a:t>
            </a:r>
            <a:r>
              <a:rPr lang="it-IT" dirty="0" smtClean="0"/>
              <a:t>,</a:t>
            </a:r>
          </a:p>
          <a:p>
            <a:pPr marL="0" indent="0" algn="ctr">
              <a:buNone/>
            </a:pPr>
            <a:r>
              <a:rPr lang="it-IT" dirty="0" smtClean="0"/>
              <a:t>la CECA (1951)</a:t>
            </a:r>
          </a:p>
          <a:p>
            <a:pPr marL="0" indent="0" algn="ctr">
              <a:buNone/>
            </a:pPr>
            <a:r>
              <a:rPr lang="it-IT" sz="2000" dirty="0" smtClean="0"/>
              <a:t>Comunità Economica Carbone Acciaio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sz="2800" i="1" dirty="0" smtClean="0"/>
              <a:t>Francia, Germania Ovest, Italia,</a:t>
            </a:r>
          </a:p>
          <a:p>
            <a:pPr marL="0" indent="0">
              <a:buNone/>
            </a:pPr>
            <a:r>
              <a:rPr lang="it-IT" sz="2800" i="1" dirty="0" smtClean="0"/>
              <a:t>Paesi Bassi, Belgio, Lussemburgo</a:t>
            </a:r>
          </a:p>
          <a:p>
            <a:pPr marL="0" indent="0" algn="ctr">
              <a:buNone/>
            </a:pPr>
            <a:endParaRPr lang="it-IT" sz="2800" i="1" dirty="0"/>
          </a:p>
        </p:txBody>
      </p:sp>
      <p:pic>
        <p:nvPicPr>
          <p:cNvPr id="1028" name="Picture 4" descr="http://lettres.histoire.free.fr/lhg/geo/geo_europe/cartes_europe/ceca195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2411"/>
            <a:ext cx="3215630" cy="30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1957 TRATTATI DI ROMA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2250" y="862483"/>
            <a:ext cx="5111750" cy="5853113"/>
          </a:xfrm>
        </p:spPr>
        <p:txBody>
          <a:bodyPr/>
          <a:lstStyle/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1957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Nascita del MERCATO COMUNE</a:t>
            </a:r>
            <a:endParaRPr lang="it-IT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COOPERAZIONE E NON COMPETIZIONE DA PARTE DEI 6 PAESI CECA</a:t>
            </a:r>
          </a:p>
          <a:p>
            <a:endParaRPr lang="it-IT" dirty="0"/>
          </a:p>
          <a:p>
            <a:r>
              <a:rPr lang="it-IT" dirty="0" smtClean="0"/>
              <a:t>EURATOM: istituzione della comunità europea per l’energia atomica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sz="2000" dirty="0" smtClean="0"/>
              <a:t>Nasce  la </a:t>
            </a:r>
            <a:r>
              <a:rPr lang="it-IT" sz="2000" b="1" dirty="0" smtClean="0">
                <a:solidFill>
                  <a:srgbClr val="FF0000"/>
                </a:solidFill>
              </a:rPr>
              <a:t>CEE, </a:t>
            </a:r>
          </a:p>
          <a:p>
            <a:r>
              <a:rPr lang="it-IT" sz="2000" dirty="0" smtClean="0"/>
              <a:t>Ovvero COMUNITA’ ECONOMICA EUROPEA</a:t>
            </a:r>
            <a:endParaRPr lang="it-IT" sz="2000" dirty="0"/>
          </a:p>
        </p:txBody>
      </p:sp>
      <p:sp>
        <p:nvSpPr>
          <p:cNvPr id="5" name="Freccia in giù 4"/>
          <p:cNvSpPr/>
          <p:nvPr/>
        </p:nvSpPr>
        <p:spPr>
          <a:xfrm>
            <a:off x="323528" y="3421716"/>
            <a:ext cx="1512168" cy="72008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Freccia a inversione 5"/>
          <p:cNvSpPr/>
          <p:nvPr/>
        </p:nvSpPr>
        <p:spPr>
          <a:xfrm flipV="1">
            <a:off x="2085077" y="5630657"/>
            <a:ext cx="3412085" cy="93610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CEE</a:t>
            </a:r>
            <a:r>
              <a:rPr lang="it-IT" dirty="0" smtClean="0"/>
              <a:t> (poi MEC) = </a:t>
            </a:r>
            <a:r>
              <a:rPr lang="it-IT" u="sng" dirty="0" smtClean="0">
                <a:solidFill>
                  <a:srgbClr val="FF0000"/>
                </a:solidFill>
              </a:rPr>
              <a:t>MERCATO COMUNE</a:t>
            </a:r>
            <a:endParaRPr lang="it-IT" u="sng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Ovvero:</a:t>
            </a:r>
          </a:p>
          <a:p>
            <a:r>
              <a:rPr lang="it-IT" dirty="0" smtClean="0"/>
              <a:t>Eliminazione graduale dei dazi e delle dogane = </a:t>
            </a:r>
            <a:r>
              <a:rPr lang="it-IT" i="1" dirty="0" smtClean="0">
                <a:solidFill>
                  <a:srgbClr val="FF0000"/>
                </a:solidFill>
              </a:rPr>
              <a:t>FACILITA’ NELLA CIRCOLAZIONE DELLE MERCI </a:t>
            </a:r>
            <a:r>
              <a:rPr lang="it-IT" dirty="0" smtClean="0"/>
              <a:t>(prodotti agricoli, industriali e capitali)</a:t>
            </a:r>
          </a:p>
          <a:p>
            <a:endParaRPr lang="it-IT" dirty="0"/>
          </a:p>
          <a:p>
            <a:r>
              <a:rPr lang="it-IT" i="1" dirty="0">
                <a:solidFill>
                  <a:srgbClr val="FF0000"/>
                </a:solidFill>
              </a:rPr>
              <a:t>LIBERA CIRCOLAZIONE DELLE PERSONE </a:t>
            </a:r>
            <a:r>
              <a:rPr lang="it-IT" dirty="0" smtClean="0"/>
              <a:t>con </a:t>
            </a:r>
            <a:r>
              <a:rPr lang="it-IT" u="sng" dirty="0" smtClean="0">
                <a:solidFill>
                  <a:srgbClr val="FF0000"/>
                </a:solidFill>
              </a:rPr>
              <a:t>l’Accordo di Schengen</a:t>
            </a:r>
            <a:r>
              <a:rPr lang="it-IT" dirty="0" smtClean="0"/>
              <a:t>(1985)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0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653536" cy="864096"/>
          </a:xfrm>
        </p:spPr>
        <p:txBody>
          <a:bodyPr>
            <a:normAutofit/>
          </a:bodyPr>
          <a:lstStyle/>
          <a:p>
            <a:pPr algn="r"/>
            <a:r>
              <a:rPr lang="it-IT" dirty="0" smtClean="0"/>
              <a:t>Spazio  Schengen: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5942417" cy="5570604"/>
          </a:xfrm>
        </p:spPr>
      </p:pic>
    </p:spTree>
    <p:extLst>
      <p:ext uri="{BB962C8B-B14F-4D97-AF65-F5344CB8AC3E}">
        <p14:creationId xmlns:p14="http://schemas.microsoft.com/office/powerpoint/2010/main" val="4521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487</Words>
  <Application>Microsoft Office PowerPoint</Application>
  <PresentationFormat>Presentazione su schermo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Tema di Office</vt:lpstr>
      <vt:lpstr>Presentazione standard di PowerPoint</vt:lpstr>
      <vt:lpstr>Cosa s’intende per Europa?</vt:lpstr>
      <vt:lpstr>UNIONE EUROPEA </vt:lpstr>
      <vt:lpstr>QUANDO? Alla fine della II guerra mondiale</vt:lpstr>
      <vt:lpstr> 1951: nascita di un governo sovrannazionale  1979: nascita del Parlamento europeo  1992: nascita della cittadinanza europea  2002: nascita del Sistema monetario europeo </vt:lpstr>
      <vt:lpstr>Presentazione standard di PowerPoint</vt:lpstr>
      <vt:lpstr>1957 TRATTATI DI ROMA</vt:lpstr>
      <vt:lpstr>CEE (poi MEC) = MERCATO COMUNE</vt:lpstr>
      <vt:lpstr>Spazio  Schengen:</vt:lpstr>
      <vt:lpstr>II TAPPA:  nasce la prima assemblea democratica sovrannazionale, il PARLAMENTO DI STRASBURGO</vt:lpstr>
      <vt:lpstr> 1979: I membri UE decidono che: l’uniformità economica non è sufficiente per l’integrazione dei paesi membri. Servono:  ISTITUZIONI DEMOCRATICHE  COINVOLGIMENTO DELL’OPINIONE PUBBLICA </vt:lpstr>
      <vt:lpstr>III TAPPA: nasce l’UE e la CITTADINANZA EUROPEA (1992 Trattato di Maastrich)</vt:lpstr>
      <vt:lpstr>Presentazione standard di PowerPoint</vt:lpstr>
      <vt:lpstr>Presentazione standard di PowerPoint</vt:lpstr>
      <vt:lpstr>IV TAPPA: la moneta diventa unica (2002 nascita del Sistema monetario europeo)</vt:lpstr>
      <vt:lpstr>Oggi gli stati della UE sono 27.</vt:lpstr>
      <vt:lpstr>2009 Trattato di Lisbona</vt:lpstr>
      <vt:lpstr>CONSIGLIO DELL’UNIONE EUROPEA</vt:lpstr>
      <vt:lpstr>Presidente della commissione europea: Ursula von der Leyn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UNIONE EUROPEA</dc:title>
  <dc:creator>tecla</dc:creator>
  <cp:lastModifiedBy>Utente</cp:lastModifiedBy>
  <cp:revision>17</cp:revision>
  <dcterms:created xsi:type="dcterms:W3CDTF">2015-03-25T15:41:02Z</dcterms:created>
  <dcterms:modified xsi:type="dcterms:W3CDTF">2020-03-17T09:43:41Z</dcterms:modified>
</cp:coreProperties>
</file>